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venir Next LT Pro" panose="020B05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8F18C-C0C5-B2A2-B094-F926F166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0CDD0-CACF-4046-A41C-3C3845C07E39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33131-F797-2596-72DD-FAE3F66E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D4FB0-0B0F-C0B6-9850-20D7A015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0407C-390C-4FBF-8C6B-3E82DF73A17A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2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D6C13-9E2A-D84E-80BE-65B009F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5BC4-6A37-4CF5-9999-94EFBA8DAF7C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6BEB2-5C84-47F5-40EC-0615DFBA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E858-BDE1-A8F1-829D-666E8038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6DEB-27F4-468A-841A-E31342EFCBD0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5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1A8FF-B038-6C08-B4D9-84657D29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99065-21AF-454B-8360-645BECB2D6BF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3EDD4-62F4-E28A-E747-49FBBECA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BC70A-46D0-D5D3-A1C5-5F9B71F6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B6AF1-3563-4906-A003-113CCAA37E8B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0A5BF-4A49-08B8-B3B7-4DAFAF92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970AC-73A5-44C3-9957-CAB822CE513A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25BF8-9AA1-2807-263D-58BD96B3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02750-A19C-4564-03DC-C0EF372D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18A54-D38A-4AB3-AD32-8E38ECADCEF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/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5FC8-3C67-283E-7025-D2CD0D55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245F-8854-45E2-98D9-7DF41E67E4C3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DB5A4-E007-F811-DE19-915FC8A65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1A4D2-D6C0-2A2F-1291-29DA1343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2D59-F715-415B-8399-96B5FDC3A44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1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A16A38-D76F-67D4-70C6-0AFE18261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6BC8F-9C56-47B9-8D05-52DB87858926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E7556C-9E84-0082-13B6-42CB3999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1E5E88-FC5B-5B0C-DC5A-31392869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CC012-F93A-4666-938D-0468363E425D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2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BD4F31-2DF2-D695-5A37-E7B33AE3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03DF-6B4B-4BD9-9980-367DA41E2577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616ADB-44FA-DC7D-E6E6-A004C55B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841A5BB-3DAB-86D4-A396-C72D3CED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5D35-E7AE-4B40-B060-A1F6AD47258A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1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D505B08-9B73-A009-3259-4AC8CC845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985E-5BF4-411A-96E5-D693468941F9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B5BB78-21E1-9B59-9E32-E600B383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18AF2B-AB94-92CF-50A8-4EFBA76E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AFF5-509A-46C2-AA22-EC55016E602F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0C4A8B-7C50-5B50-7508-CD0ED16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4579C-106C-46D4-854B-1FA70E13D120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CFE67A3-362E-CB8B-B3EB-19AB42D2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89B5D0-AF7D-377A-B0C8-F18D49FCD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9271-9C0B-4747-923F-9505970AA7A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2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D6B2FA-07C8-FCEB-4622-14859F564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6C6E8-DD2C-4478-B41B-237782AAB8B0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1FE046-8617-8CB3-01CE-73CD0D2A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890B37-2891-D7E8-7469-C09BE6F7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14A4-BE34-49A1-84FF-3C2668D2F20B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3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09633D-245C-61FE-712A-49EA763B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38362-3CC1-4383-9262-1351E89D37FB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4FF2F4-DAEF-6E5B-2075-09D542A0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4E0287-3251-DF91-99D3-5F7A60B2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345F-4203-4848-992B-2EF476594D22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5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3C226F-3DC1-5B79-73B9-BBF85323332E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529E3F-4F6C-3191-F90C-9432E82C235F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A011D-D25F-733B-380A-57BF71B4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338"/>
            <a:ext cx="10240963" cy="123507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2">
            <a:extLst>
              <a:ext uri="{FF2B5EF4-FFF2-40B4-BE49-F238E27FC236}">
                <a16:creationId xmlns:a16="http://schemas.microsoft.com/office/drawing/2014/main" id="{B251CC7F-4B30-6C95-25E5-7B55ABE34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112963"/>
            <a:ext cx="102409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12C9E-6440-3B84-640E-DB40D46B9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8925" y="6410325"/>
            <a:ext cx="3703638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 cap="all" spc="300" baseline="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898BFD4-1BBE-44EC-ADFE-3F7B907FEE28}" type="datetime2">
              <a:rPr lang="en-US"/>
              <a:pPr>
                <a:defRPr/>
              </a:pPr>
              <a:t>Monday, October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72347-A24B-6A5C-6925-4584D0265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350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B9DD3-E344-E858-5D6E-82C73FCB4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8125" y="6410325"/>
            <a:ext cx="43815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427E2F3-3C4D-4C11-8DDF-39E5A08D0843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 cap="all" spc="7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venir Next LT Pro" panose="020B0504020202020204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to.webex.com/meet/tutorato.ctf" TargetMode="External"/><Relationship Id="rId2" Type="http://schemas.openxmlformats.org/officeDocument/2006/relationships/hyperlink" Target="mailto:tutorato.ctf@unito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t.me/+gTNr414e9hkzMGY8" TargetMode="External"/><Relationship Id="rId4" Type="http://schemas.openxmlformats.org/officeDocument/2006/relationships/hyperlink" Target="https://www.farmacia-dstf.unito.it/do/home.pl/View?doc=tutorato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nito.webex.com/meet/tutorato.farmacia" TargetMode="External"/><Relationship Id="rId2" Type="http://schemas.openxmlformats.org/officeDocument/2006/relationships/hyperlink" Target="mailto:tutorato.farmacia@unito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t.me/tutormatricolefarmacia" TargetMode="External"/><Relationship Id="rId4" Type="http://schemas.openxmlformats.org/officeDocument/2006/relationships/hyperlink" Target="https://www.farmacia-dstf.unito.it/do/home.pl/View?doc=tutorato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ogianni.ambrosio@unito.it" TargetMode="External"/><Relationship Id="rId2" Type="http://schemas.openxmlformats.org/officeDocument/2006/relationships/hyperlink" Target="https://www.farmacia-dstf.unito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hdstudenti.unito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ACB8CCD9-BC8A-3522-D565-9E493FAAFF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E7D85283-211E-EF72-4EBA-C3BE42B5F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4" r="23254" b="-2"/>
          <a:stretch>
            <a:fillRect/>
          </a:stretch>
        </p:blipFill>
        <p:spPr bwMode="auto">
          <a:xfrm>
            <a:off x="0" y="0"/>
            <a:ext cx="4587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FA1E1B64-8697-94F1-29A9-5CCF3B6A4A3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87875" y="0"/>
            <a:ext cx="7604125" cy="685641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 descr="&quot;&quot;">
            <a:extLst>
              <a:ext uri="{FF2B5EF4-FFF2-40B4-BE49-F238E27FC236}">
                <a16:creationId xmlns:a16="http://schemas.microsoft.com/office/drawing/2014/main" id="{345DD013-8B37-D83F-47D5-1D2AB052F9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87875" y="0"/>
            <a:ext cx="7604125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4B73A7-6096-2536-76D0-B1EEB6593B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1C6EDA3-65DE-8838-5FA3-60A6CB5F31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A6D9ABE-51B0-8ED4-1D2B-D96BFFE66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2888" y="1176338"/>
            <a:ext cx="6134100" cy="21193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i="1" dirty="0">
                <a:solidFill>
                  <a:schemeClr val="bg1"/>
                </a:solidFill>
              </a:rPr>
              <a:t>Tutorato alle matricole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4A848B-9A88-2C06-BE0C-C749AC130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2500" y="4732338"/>
            <a:ext cx="7254875" cy="1382712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b="1" dirty="0"/>
              <a:t>2022/2023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900" b="1" dirty="0" err="1"/>
              <a:t>Chimica</a:t>
            </a:r>
            <a:r>
              <a:rPr lang="en-US" sz="4900" b="1" dirty="0"/>
              <a:t> e </a:t>
            </a:r>
            <a:r>
              <a:rPr lang="en-US" sz="4900" b="1" dirty="0" err="1"/>
              <a:t>Tecnologia</a:t>
            </a:r>
            <a:r>
              <a:rPr lang="en-US" sz="4900" b="1" dirty="0"/>
              <a:t> </a:t>
            </a:r>
            <a:r>
              <a:rPr lang="en-US" sz="4900" b="1" dirty="0" err="1"/>
              <a:t>Farmaceutiche</a:t>
            </a:r>
            <a:endParaRPr lang="en-US" sz="4900" b="1" dirty="0"/>
          </a:p>
          <a:p>
            <a:pPr fontAlgn="auto">
              <a:spcAft>
                <a:spcPts val="0"/>
              </a:spcAft>
              <a:defRPr/>
            </a:pPr>
            <a:r>
              <a:rPr lang="en-US" sz="4900" b="1" dirty="0" err="1"/>
              <a:t>Farmacia</a:t>
            </a:r>
            <a:endParaRPr lang="en-US" sz="4900" b="1" dirty="0"/>
          </a:p>
          <a:p>
            <a:pPr algn="r" fontAlgn="auto">
              <a:spcAft>
                <a:spcPts val="0"/>
              </a:spcAft>
              <a:defRPr/>
            </a:pPr>
            <a:endParaRPr lang="it-IT" sz="1400" dirty="0">
              <a:solidFill>
                <a:schemeClr val="bg1"/>
              </a:solidFill>
            </a:endParaRPr>
          </a:p>
        </p:txBody>
      </p:sp>
      <p:pic>
        <p:nvPicPr>
          <p:cNvPr id="2062" name="Immagine 9">
            <a:extLst>
              <a:ext uri="{FF2B5EF4-FFF2-40B4-BE49-F238E27FC236}">
                <a16:creationId xmlns:a16="http://schemas.microsoft.com/office/drawing/2014/main" id="{E3BC41F2-2BC2-712B-1A0A-033D5A79E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20663"/>
            <a:ext cx="184626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55644CBB-F078-C013-7E09-7B087E367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0175"/>
            <a:ext cx="1717675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2C2475F2-7B44-D9A0-EC6B-54DF4CD28A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B5225F-D9DC-6B8B-EF85-2693D881A6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 descr="&quot;&quot;">
            <a:extLst>
              <a:ext uri="{FF2B5EF4-FFF2-40B4-BE49-F238E27FC236}">
                <a16:creationId xmlns:a16="http://schemas.microsoft.com/office/drawing/2014/main" id="{EFE68952-C76D-EEC0-70F5-3AAC6F9BC60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2875" y="1406525"/>
            <a:ext cx="6858000" cy="40449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BCD293-28C7-8A54-C348-B32A69B5EC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17209C-438F-13E2-2AC2-F94624FE91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7A60007-3897-4B6A-5022-0619D812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2141538"/>
            <a:ext cx="3248025" cy="16764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</a:rPr>
              <a:t>Chi </a:t>
            </a:r>
            <a:r>
              <a:rPr lang="it-IT" sz="3200" dirty="0" err="1">
                <a:solidFill>
                  <a:schemeClr val="bg1"/>
                </a:solidFill>
              </a:rPr>
              <a:t>siAMO</a:t>
            </a:r>
            <a:r>
              <a:rPr lang="it-IT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64BC78-50AC-2267-2C2F-2051A6DF3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175" y="3933825"/>
            <a:ext cx="5441950" cy="257651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800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800" dirty="0"/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1900" b="1" dirty="0"/>
              <a:t>TUTOR FARMACIA: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1900" b="1" dirty="0"/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1900" dirty="0"/>
              <a:t>Sono Nicolò Battista, studente del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1900" dirty="0"/>
              <a:t>quinto anno di Farmacia.</a:t>
            </a:r>
          </a:p>
        </p:txBody>
      </p:sp>
      <p:pic>
        <p:nvPicPr>
          <p:cNvPr id="3087" name="Immagine 4" descr="Immagine che contiene testo, persona, interni, tavolo&#10;&#10;Descrizione generata automaticamente">
            <a:extLst>
              <a:ext uri="{FF2B5EF4-FFF2-40B4-BE49-F238E27FC236}">
                <a16:creationId xmlns:a16="http://schemas.microsoft.com/office/drawing/2014/main" id="{ABC4998B-1F08-5B96-399C-32E9595FD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075" y="3627438"/>
            <a:ext cx="2347913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CasellaDiTesto 12">
            <a:extLst>
              <a:ext uri="{FF2B5EF4-FFF2-40B4-BE49-F238E27FC236}">
                <a16:creationId xmlns:a16="http://schemas.microsoft.com/office/drawing/2014/main" id="{5CFC0BFB-E738-ECF9-E25F-957BFBE7A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047750"/>
            <a:ext cx="49942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</a:defRPr>
            </a:lvl9pPr>
          </a:lstStyle>
          <a:p>
            <a:pPr eaLnBrk="1" hangingPunct="1"/>
            <a:r>
              <a:rPr lang="it-IT" altLang="en-US" b="1"/>
              <a:t>TUTOR CTF: </a:t>
            </a:r>
          </a:p>
          <a:p>
            <a:pPr eaLnBrk="1" hangingPunct="1"/>
            <a:endParaRPr lang="it-IT" altLang="en-US" b="1"/>
          </a:p>
          <a:p>
            <a:pPr eaLnBrk="1" hangingPunct="1"/>
            <a:r>
              <a:rPr lang="it-IT" altLang="en-US"/>
              <a:t>Sono Carola Cassaro, studentessa del quinto anno di Chimica e Tecnologia Farmaceutiche.</a:t>
            </a:r>
          </a:p>
          <a:p>
            <a:pPr eaLnBrk="1" hangingPunct="1"/>
            <a:endParaRPr lang="it-IT" altLang="en-US"/>
          </a:p>
        </p:txBody>
      </p:sp>
      <p:pic>
        <p:nvPicPr>
          <p:cNvPr id="3089" name="Immagine 8" descr="Immagine che contiene abbigliamento, donna, persona&#10;&#10;Descrizione generata automaticamente">
            <a:extLst>
              <a:ext uri="{FF2B5EF4-FFF2-40B4-BE49-F238E27FC236}">
                <a16:creationId xmlns:a16="http://schemas.microsoft.com/office/drawing/2014/main" id="{ECC37C94-CBAE-3282-86D9-B97A128C8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-2" r="3973" b="11240"/>
          <a:stretch>
            <a:fillRect/>
          </a:stretch>
        </p:blipFill>
        <p:spPr bwMode="auto">
          <a:xfrm>
            <a:off x="4659313" y="400050"/>
            <a:ext cx="1812925" cy="33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6" descr="Serotonina - Wikipedia">
            <a:extLst>
              <a:ext uri="{FF2B5EF4-FFF2-40B4-BE49-F238E27FC236}">
                <a16:creationId xmlns:a16="http://schemas.microsoft.com/office/drawing/2014/main" id="{9914B134-92E2-A814-18C4-F29DA0BFF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4464050"/>
            <a:ext cx="2095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 descr="&quot;&quot;">
            <a:extLst>
              <a:ext uri="{FF2B5EF4-FFF2-40B4-BE49-F238E27FC236}">
                <a16:creationId xmlns:a16="http://schemas.microsoft.com/office/drawing/2014/main" id="{F31D4839-864E-3249-D4C0-FB9AC19D9ED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9" name="Segnaposto contenuto 2">
            <a:extLst>
              <a:ext uri="{FF2B5EF4-FFF2-40B4-BE49-F238E27FC236}">
                <a16:creationId xmlns:a16="http://schemas.microsoft.com/office/drawing/2014/main" id="{52B5B451-1415-5A90-82E8-7D13BBBB98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1044" y="377732"/>
            <a:ext cx="6691313" cy="4327525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Voi, matricole dell’a.a. 2022/2023, avrete l’opportunità di poter vivere di nuovo il Dipartimento in presenza. 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endParaRPr lang="it-IT" altLang="en-US" dirty="0"/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Noi tutor cercheremo di offrirvi tutto il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supporto possibile, in presenza e a distanza,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affinché non siate mai soli nel muovere i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primi passi nel mondo universitario.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endParaRPr lang="it-IT" altLang="en-US" dirty="0"/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Vi forniremo tutti gli strumenti per potervi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destreggiare in autonomia tra lezioni, esami,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scadenze amministrative e siti di Ateneo e</a:t>
            </a:r>
          </a:p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it-IT" altLang="en-US" dirty="0"/>
              <a:t>Dipartimento.</a:t>
            </a:r>
          </a:p>
        </p:txBody>
      </p:sp>
      <p:sp>
        <p:nvSpPr>
          <p:cNvPr id="24" name="Rectangle 23" descr="&quot;&quot;">
            <a:extLst>
              <a:ext uri="{FF2B5EF4-FFF2-40B4-BE49-F238E27FC236}">
                <a16:creationId xmlns:a16="http://schemas.microsoft.com/office/drawing/2014/main" id="{E8BC9BB7-B7EC-EBF7-8E2E-8803D238A6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6405563"/>
            <a:ext cx="12192000" cy="461962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9DCC1A-7A5B-67B4-5205-60DDDB2457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4" name="Picture 17">
            <a:extLst>
              <a:ext uri="{FF2B5EF4-FFF2-40B4-BE49-F238E27FC236}">
                <a16:creationId xmlns:a16="http://schemas.microsoft.com/office/drawing/2014/main" id="{50011B5D-0D36-3725-67BB-BC27DF9DD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86" r="19885" b="-2"/>
          <a:stretch>
            <a:fillRect/>
          </a:stretch>
        </p:blipFill>
        <p:spPr bwMode="auto">
          <a:xfrm>
            <a:off x="8115300" y="-12700"/>
            <a:ext cx="4076700" cy="641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23218CCD-2D7D-EAA5-9EFC-D1448170C1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DA6444-5713-0C90-9A66-1FFD39FE6D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 descr="&quot;&quot;">
            <a:extLst>
              <a:ext uri="{FF2B5EF4-FFF2-40B4-BE49-F238E27FC236}">
                <a16:creationId xmlns:a16="http://schemas.microsoft.com/office/drawing/2014/main" id="{B1A462DD-931F-2A17-ACA3-4C8E7F6BD4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2875" y="1406525"/>
            <a:ext cx="6858000" cy="40449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F939D-E9AF-E1AD-8D1F-5EDAAC5AF1F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68DD28-FA17-D9C4-7D01-080469890FC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06DA29-7FC9-3EB3-4294-8A99B7B76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1028700"/>
            <a:ext cx="3249613" cy="3021013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</a:rPr>
              <a:t>Il nostro ruolo:</a:t>
            </a:r>
            <a:br>
              <a:rPr lang="it-IT" sz="32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in cosa vi possiamo aiutare?</a:t>
            </a:r>
          </a:p>
        </p:txBody>
      </p:sp>
      <p:sp>
        <p:nvSpPr>
          <p:cNvPr id="5134" name="Segnaposto contenuto 2">
            <a:extLst>
              <a:ext uri="{FF2B5EF4-FFF2-40B4-BE49-F238E27FC236}">
                <a16:creationId xmlns:a16="http://schemas.microsoft.com/office/drawing/2014/main" id="{7C07838E-0929-AACE-9037-8160BE1828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76713" y="715963"/>
            <a:ext cx="7951787" cy="54260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en-US" sz="1600" dirty="0"/>
              <a:t>Organizzazione didattica, orari delle lezioni, sedi, laboratori, aule studio.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it-IT" altLang="en-US" sz="16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en-US" sz="1600" dirty="0"/>
              <a:t>Tasse e richiesta ISEE universitario.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it-IT" altLang="en-US" sz="16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en-US" sz="1600" dirty="0"/>
              <a:t>Scadenze amministrative.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it-IT" altLang="en-US" sz="16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en-US" sz="1600" dirty="0"/>
              <a:t>Compilazione del piano carriera e valutazione dei corsi (</a:t>
            </a:r>
            <a:r>
              <a:rPr lang="it-IT" altLang="en-US" sz="1600" dirty="0" err="1"/>
              <a:t>Edumeter</a:t>
            </a:r>
            <a:r>
              <a:rPr lang="it-IT" altLang="en-US" sz="1600" dirty="0"/>
              <a:t>).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it-IT" altLang="en-US" sz="16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en-US" sz="1600" dirty="0"/>
              <a:t>Utilizzo delle piattaforme web dell'Università e i canali per tenersi informati.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it-IT" altLang="en-US" sz="16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altLang="en-US" sz="1600" dirty="0"/>
              <a:t>Erasmus e mobilità internazionale.</a:t>
            </a:r>
          </a:p>
          <a:p>
            <a:pPr>
              <a:spcBef>
                <a:spcPct val="0"/>
              </a:spcBef>
            </a:pPr>
            <a:endParaRPr lang="it-IT" altLang="en-US" sz="1600" dirty="0"/>
          </a:p>
          <a:p>
            <a:pPr>
              <a:spcBef>
                <a:spcPct val="0"/>
              </a:spcBef>
            </a:pPr>
            <a:r>
              <a:rPr lang="it-IT" altLang="en-US" sz="1600" dirty="0"/>
              <a:t>Borse di studio, contratti di collaborazione, tirocini </a:t>
            </a:r>
            <a:r>
              <a:rPr lang="it-IT" altLang="en-US" sz="1600" dirty="0" err="1"/>
              <a:t>curriculari</a:t>
            </a:r>
            <a:r>
              <a:rPr lang="it-IT" altLang="en-US" sz="1600" dirty="0"/>
              <a:t>.</a:t>
            </a:r>
          </a:p>
          <a:p>
            <a:pPr>
              <a:spcBef>
                <a:spcPct val="0"/>
              </a:spcBef>
            </a:pPr>
            <a:endParaRPr lang="it-IT" altLang="en-US" sz="1600" dirty="0"/>
          </a:p>
          <a:p>
            <a:pPr>
              <a:spcBef>
                <a:spcPct val="0"/>
              </a:spcBef>
            </a:pPr>
            <a:r>
              <a:rPr lang="it-IT" altLang="en-US" sz="1600" dirty="0"/>
              <a:t>Comunicazione con docenti e segreterie.</a:t>
            </a:r>
          </a:p>
          <a:p>
            <a:pPr>
              <a:spcBef>
                <a:spcPct val="0"/>
              </a:spcBef>
            </a:pPr>
            <a:endParaRPr lang="it-IT" altLang="en-US" sz="1600" dirty="0"/>
          </a:p>
          <a:p>
            <a:pPr>
              <a:spcBef>
                <a:spcPct val="0"/>
              </a:spcBef>
            </a:pPr>
            <a:r>
              <a:rPr lang="it-IT" altLang="en-US" sz="1600" dirty="0"/>
              <a:t>Opportunità di associazionismo e attività culturali e sportive per studenti e studentesse.</a:t>
            </a:r>
          </a:p>
          <a:p>
            <a:pPr>
              <a:spcBef>
                <a:spcPct val="0"/>
              </a:spcBef>
            </a:pPr>
            <a:endParaRPr lang="it-IT" altLang="en-US" sz="1600" dirty="0"/>
          </a:p>
          <a:p>
            <a:pPr>
              <a:spcBef>
                <a:spcPct val="0"/>
              </a:spcBef>
            </a:pPr>
            <a:r>
              <a:rPr lang="it-IT" altLang="en-US" sz="1600" dirty="0"/>
              <a:t>Consigli utili basati sulla nostra esperienza universitaria.</a:t>
            </a:r>
          </a:p>
        </p:txBody>
      </p:sp>
      <p:pic>
        <p:nvPicPr>
          <p:cNvPr id="5135" name="Picture 4" descr="noodnummers specifieke problemen | Rode Kruis - De Panne-Adinkerke">
            <a:extLst>
              <a:ext uri="{FF2B5EF4-FFF2-40B4-BE49-F238E27FC236}">
                <a16:creationId xmlns:a16="http://schemas.microsoft.com/office/drawing/2014/main" id="{8AF07EDA-822B-6C2D-0881-2782FE0FB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952" y="1028700"/>
            <a:ext cx="24892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3827451F-63A7-758C-D7B5-D0ABE30A73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84414A-28EC-BC3B-A9E5-B07EED8E6E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 descr="&quot;&quot;">
            <a:extLst>
              <a:ext uri="{FF2B5EF4-FFF2-40B4-BE49-F238E27FC236}">
                <a16:creationId xmlns:a16="http://schemas.microsoft.com/office/drawing/2014/main" id="{E0115D2D-3375-21E6-4359-76D7DB3C333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2875" y="1406525"/>
            <a:ext cx="6858000" cy="40449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02F305-02CF-B120-4F40-7E7410A1C7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6375EC7-60B8-E92A-6BD4-9FF80CF7A8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47FA8B7-B9CE-7BF2-8055-3734C5897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1028700"/>
            <a:ext cx="3249613" cy="3021013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</a:rPr>
              <a:t>Tutorato CTF</a:t>
            </a:r>
          </a:p>
        </p:txBody>
      </p:sp>
      <p:sp>
        <p:nvSpPr>
          <p:cNvPr id="6158" name="Segnaposto contenuto 2">
            <a:extLst>
              <a:ext uri="{FF2B5EF4-FFF2-40B4-BE49-F238E27FC236}">
                <a16:creationId xmlns:a16="http://schemas.microsoft.com/office/drawing/2014/main" id="{1F24BB10-9827-264A-CF84-074D9E529A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86313" y="1320800"/>
            <a:ext cx="6273800" cy="4843463"/>
          </a:xfrm>
        </p:spPr>
        <p:txBody>
          <a:bodyPr/>
          <a:lstStyle/>
          <a:p>
            <a:r>
              <a:rPr lang="it-IT" altLang="en-US" sz="1800" dirty="0"/>
              <a:t>E-mail: </a:t>
            </a:r>
            <a:r>
              <a:rPr lang="it-IT" altLang="en-US" sz="1800" dirty="0" smtClean="0">
                <a:hlinkClick r:id="rId2"/>
              </a:rPr>
              <a:t>tutorato.ctf@unito.it</a:t>
            </a:r>
            <a:r>
              <a:rPr lang="it-IT" altLang="en-US" sz="1800" dirty="0" smtClean="0"/>
              <a:t> </a:t>
            </a:r>
            <a:endParaRPr lang="it-IT" altLang="en-US" sz="1800" dirty="0"/>
          </a:p>
          <a:p>
            <a:endParaRPr lang="it-IT" altLang="en-US" sz="1800" dirty="0"/>
          </a:p>
          <a:p>
            <a:r>
              <a:rPr lang="it-IT" sz="1800" dirty="0" smtClean="0"/>
              <a:t>Sportello</a:t>
            </a:r>
            <a:r>
              <a:rPr lang="it-IT" sz="1800" dirty="0"/>
              <a:t>: </a:t>
            </a:r>
            <a:r>
              <a:rPr lang="it-IT" sz="1800" dirty="0">
                <a:hlinkClick r:id="rId3"/>
              </a:rPr>
              <a:t>on line su </a:t>
            </a:r>
            <a:r>
              <a:rPr lang="it-IT" sz="1800" dirty="0" err="1" smtClean="0">
                <a:hlinkClick r:id="rId3"/>
              </a:rPr>
              <a:t>webex</a:t>
            </a:r>
            <a:r>
              <a:rPr lang="it-IT" sz="1800" dirty="0" smtClean="0"/>
              <a:t> </a:t>
            </a:r>
            <a:r>
              <a:rPr lang="it-IT" altLang="en-US" sz="1800" dirty="0" smtClean="0"/>
              <a:t>e </a:t>
            </a:r>
            <a:r>
              <a:rPr lang="it-IT" altLang="en-US" sz="1800" dirty="0"/>
              <a:t>in presenza </a:t>
            </a:r>
            <a:r>
              <a:rPr lang="it-IT" altLang="en-US" sz="1800" dirty="0" smtClean="0"/>
              <a:t>(</a:t>
            </a:r>
            <a:r>
              <a:rPr lang="it-IT" sz="1800" dirty="0"/>
              <a:t>sala studio "Serena Saracino"</a:t>
            </a:r>
            <a:r>
              <a:rPr lang="it-IT" altLang="en-US" sz="1800" dirty="0" smtClean="0"/>
              <a:t>): consultate </a:t>
            </a:r>
            <a:r>
              <a:rPr lang="it-IT" altLang="en-US" sz="1800" dirty="0"/>
              <a:t>sempre il </a:t>
            </a:r>
            <a:r>
              <a:rPr lang="it-IT" altLang="en-US" sz="1800" dirty="0">
                <a:hlinkClick r:id="rId4"/>
              </a:rPr>
              <a:t>sito</a:t>
            </a:r>
            <a:r>
              <a:rPr lang="it-IT" altLang="en-US" sz="1800" dirty="0"/>
              <a:t> per </a:t>
            </a:r>
            <a:r>
              <a:rPr lang="it-IT" altLang="en-US" sz="1800" dirty="0" smtClean="0"/>
              <a:t>aggiornamenti. </a:t>
            </a:r>
            <a:endParaRPr lang="it-IT" altLang="en-US" sz="1800" dirty="0"/>
          </a:p>
          <a:p>
            <a:endParaRPr lang="it-IT" altLang="en-US" sz="1800" dirty="0"/>
          </a:p>
          <a:p>
            <a:r>
              <a:rPr lang="it-IT" altLang="en-US" sz="1800" dirty="0"/>
              <a:t>Canale </a:t>
            </a:r>
            <a:r>
              <a:rPr lang="it-IT" altLang="en-US" sz="1800" dirty="0" err="1">
                <a:hlinkClick r:id="rId5"/>
              </a:rPr>
              <a:t>Telegram</a:t>
            </a:r>
            <a:r>
              <a:rPr lang="it-IT" altLang="en-US" sz="1800" dirty="0"/>
              <a:t>, per restare aggiornati su avvisi e </a:t>
            </a:r>
            <a:r>
              <a:rPr lang="it-IT" altLang="en-US" sz="1800" dirty="0" smtClean="0"/>
              <a:t>scadenze - Tutorato </a:t>
            </a:r>
            <a:r>
              <a:rPr lang="it-IT" altLang="en-US" sz="1800" dirty="0"/>
              <a:t>matricole CTF 22-23 UniTo</a:t>
            </a:r>
          </a:p>
          <a:p>
            <a:pPr marL="0" indent="0">
              <a:buNone/>
            </a:pPr>
            <a:r>
              <a:rPr lang="it-IT" altLang="en-US" sz="1800" dirty="0" smtClean="0"/>
              <a:t>    </a:t>
            </a:r>
            <a:endParaRPr lang="it-IT" altLang="en-US" sz="1800" dirty="0"/>
          </a:p>
        </p:txBody>
      </p:sp>
      <p:pic>
        <p:nvPicPr>
          <p:cNvPr id="6159" name="Picture 2" descr="Quali effetti collaterali hanno gli antidepressivi IMAO?">
            <a:extLst>
              <a:ext uri="{FF2B5EF4-FFF2-40B4-BE49-F238E27FC236}">
                <a16:creationId xmlns:a16="http://schemas.microsoft.com/office/drawing/2014/main" id="{902C8163-4981-6DA8-6E5D-5A5E49154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722813"/>
            <a:ext cx="286385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D4199CBD-2CE7-E322-2BD8-3195D7B44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A5A165-D1CD-6F8C-206B-FB63BF1622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 descr="&quot;&quot;">
            <a:extLst>
              <a:ext uri="{FF2B5EF4-FFF2-40B4-BE49-F238E27FC236}">
                <a16:creationId xmlns:a16="http://schemas.microsoft.com/office/drawing/2014/main" id="{B7D3193B-2A77-D728-29A7-41A1D7D421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2875" y="1406525"/>
            <a:ext cx="6858000" cy="40449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93D88-C5EE-3B6F-D683-9F2AFD204D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583B058-D71B-BFD8-70CF-B14F69CB9B7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7820DA9-DB3A-0D55-3E86-7F9B3E16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1028700"/>
            <a:ext cx="3249613" cy="3021013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</a:rPr>
              <a:t>Tutorato farmacia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31E6B72E-A4D9-E860-AB0E-B1CDE77A9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5" y="1320800"/>
            <a:ext cx="6273800" cy="4843463"/>
          </a:xfrm>
        </p:spPr>
        <p:txBody>
          <a:bodyPr rtlCol="0">
            <a:normAutofit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1800" dirty="0"/>
              <a:t>E-mail: </a:t>
            </a:r>
            <a:r>
              <a:rPr lang="it-IT" sz="1800" dirty="0" smtClean="0">
                <a:hlinkClick r:id="rId2"/>
              </a:rPr>
              <a:t>tutorato.farmacia@unito.it</a:t>
            </a:r>
            <a:r>
              <a:rPr lang="it-IT" sz="1800" dirty="0" smtClean="0"/>
              <a:t> </a:t>
            </a:r>
            <a:endParaRPr lang="it-IT" sz="18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it-IT" sz="1800" dirty="0"/>
          </a:p>
          <a:p>
            <a:r>
              <a:rPr lang="it-IT" sz="1800" dirty="0"/>
              <a:t>Sportello: </a:t>
            </a:r>
            <a:r>
              <a:rPr lang="it-IT" sz="1800" dirty="0">
                <a:hlinkClick r:id="rId3"/>
              </a:rPr>
              <a:t>on line su </a:t>
            </a:r>
            <a:r>
              <a:rPr lang="it-IT" sz="1800" dirty="0" err="1">
                <a:hlinkClick r:id="rId3"/>
              </a:rPr>
              <a:t>webex</a:t>
            </a:r>
            <a:r>
              <a:rPr lang="it-IT" sz="1800" dirty="0"/>
              <a:t> </a:t>
            </a:r>
            <a:r>
              <a:rPr lang="it-IT" altLang="en-US" sz="1800" dirty="0"/>
              <a:t>e in presenza (</a:t>
            </a:r>
            <a:r>
              <a:rPr lang="it-IT" sz="1800" dirty="0"/>
              <a:t>sala studio "Serena Saracino"</a:t>
            </a:r>
            <a:r>
              <a:rPr lang="it-IT" altLang="en-US" sz="1800" dirty="0"/>
              <a:t>): consultate sempre il </a:t>
            </a:r>
            <a:r>
              <a:rPr lang="it-IT" altLang="en-US" sz="1800" dirty="0">
                <a:hlinkClick r:id="rId4"/>
              </a:rPr>
              <a:t>sito</a:t>
            </a:r>
            <a:r>
              <a:rPr lang="it-IT" altLang="en-US" sz="1800" dirty="0"/>
              <a:t> per aggiornamenti.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it-IT" sz="1800" dirty="0" smtClean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sz="1800" dirty="0" smtClean="0"/>
              <a:t>Canale </a:t>
            </a:r>
            <a:r>
              <a:rPr lang="it-IT" sz="1800" dirty="0" err="1"/>
              <a:t>Telegram</a:t>
            </a:r>
            <a:r>
              <a:rPr lang="it-IT" sz="1800" dirty="0"/>
              <a:t>, per restare aggiornati su avvisi e scadenze: </a:t>
            </a:r>
            <a:r>
              <a:rPr lang="it-IT" sz="1600" dirty="0"/>
              <a:t>TUTORATO  MATRICOLE FARMACIA </a:t>
            </a:r>
            <a:r>
              <a:rPr lang="it-IT" sz="1800" dirty="0"/>
              <a:t>22-23 UniTo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it-IT" sz="1800" dirty="0" smtClean="0"/>
              <a:t>    </a:t>
            </a:r>
            <a:r>
              <a:rPr lang="it-IT" sz="1800" dirty="0" smtClean="0">
                <a:hlinkClick r:id="rId5"/>
              </a:rPr>
              <a:t>https</a:t>
            </a:r>
            <a:r>
              <a:rPr lang="it-IT" sz="1800" dirty="0">
                <a:hlinkClick r:id="rId5"/>
              </a:rPr>
              <a:t>://</a:t>
            </a:r>
            <a:r>
              <a:rPr lang="it-IT" sz="1800" dirty="0" smtClean="0">
                <a:hlinkClick r:id="rId5"/>
              </a:rPr>
              <a:t>t.me/tutormatricolefarmacia</a:t>
            </a:r>
            <a:r>
              <a:rPr lang="it-IT" sz="1800" dirty="0" smtClean="0"/>
              <a:t> </a:t>
            </a:r>
            <a:endParaRPr lang="it-IT" sz="1800" dirty="0"/>
          </a:p>
        </p:txBody>
      </p:sp>
      <p:pic>
        <p:nvPicPr>
          <p:cNvPr id="7183" name="Picture 2" descr="Trazodone - Wikipedia">
            <a:extLst>
              <a:ext uri="{FF2B5EF4-FFF2-40B4-BE49-F238E27FC236}">
                <a16:creationId xmlns:a16="http://schemas.microsoft.com/office/drawing/2014/main" id="{DAE4949F-679A-A60A-617E-701D9F454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4089400"/>
            <a:ext cx="347503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8476CDC4-4F23-534F-69C9-9277F4BD7E8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B9480C-7C23-DCFB-DAB5-A666B7B17A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 descr="&quot;&quot;">
            <a:extLst>
              <a:ext uri="{FF2B5EF4-FFF2-40B4-BE49-F238E27FC236}">
                <a16:creationId xmlns:a16="http://schemas.microsoft.com/office/drawing/2014/main" id="{82240405-F366-1212-929A-3AF02C85AC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-1412875" y="1406525"/>
            <a:ext cx="6858000" cy="40449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7F508A-CDA7-CD74-F8D7-DAFBA07E67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E952E-47CB-79EF-46C7-C5177116B4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B441A39-E22D-82DF-EEBA-6D5421F8F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50" y="1028700"/>
            <a:ext cx="3249613" cy="3021013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t-IT" sz="3200" dirty="0">
                <a:solidFill>
                  <a:schemeClr val="bg1"/>
                </a:solidFill>
              </a:rPr>
              <a:t>Altri contatti utili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FE0AD2-54DF-130A-0D2E-8FD8DEC13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662" y="1320800"/>
            <a:ext cx="6490017" cy="4843463"/>
          </a:xfrm>
        </p:spPr>
        <p:txBody>
          <a:bodyPr rtlCol="0">
            <a:noAutofit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u="sng" dirty="0"/>
              <a:t>Sito del CdLM di Farmacia e CTF</a:t>
            </a:r>
            <a:r>
              <a:rPr lang="it-IT" u="sng" dirty="0" smtClean="0"/>
              <a:t>:</a:t>
            </a:r>
            <a:r>
              <a:rPr lang="it-IT" dirty="0" smtClean="0"/>
              <a:t> per </a:t>
            </a:r>
            <a:r>
              <a:rPr lang="it-IT" dirty="0"/>
              <a:t>consultare l’orario delle lezioni e leggere gli avvisi </a:t>
            </a:r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www.farmacia-dstf.unito.it</a:t>
            </a:r>
            <a:r>
              <a:rPr lang="it-IT" dirty="0" smtClean="0"/>
              <a:t> </a:t>
            </a:r>
            <a:endParaRPr lang="it-IT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it-IT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u="sng" dirty="0"/>
              <a:t>Manager Didattico</a:t>
            </a:r>
            <a:r>
              <a:rPr lang="it-IT" dirty="0"/>
              <a:t>: </a:t>
            </a:r>
            <a:r>
              <a:rPr lang="it-IT" dirty="0" smtClean="0">
                <a:hlinkClick r:id="rId3"/>
              </a:rPr>
              <a:t>angelogianni.ambrosio@unito.it</a:t>
            </a:r>
            <a:r>
              <a:rPr lang="it-IT" dirty="0" smtClean="0"/>
              <a:t> </a:t>
            </a:r>
            <a:endParaRPr lang="it-IT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it-IT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it-IT" u="sng" dirty="0"/>
              <a:t>Segreteria Studenti del Polo di Scienze della Natura e Scienza e Tecnologia del </a:t>
            </a:r>
            <a:r>
              <a:rPr lang="it-IT" u="sng" dirty="0" smtClean="0"/>
              <a:t>Farmaco</a:t>
            </a:r>
            <a:r>
              <a:rPr lang="it-IT" dirty="0" smtClean="0"/>
              <a:t>: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dirty="0"/>
              <a:t>Invia un </a:t>
            </a:r>
            <a:r>
              <a:rPr lang="it-IT" dirty="0">
                <a:hlinkClick r:id="rId4"/>
              </a:rPr>
              <a:t>Help Desk</a:t>
            </a:r>
            <a:r>
              <a:rPr lang="it-IT" dirty="0"/>
              <a:t> (accesso al servizio tramite </a:t>
            </a:r>
            <a:r>
              <a:rPr lang="it-IT" dirty="0" smtClean="0"/>
              <a:t>login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dirty="0" smtClean="0"/>
              <a:t>   con </a:t>
            </a:r>
            <a:r>
              <a:rPr lang="it-IT" dirty="0"/>
              <a:t>credenziali SCU d'Ateneo) oppure </a:t>
            </a:r>
            <a:r>
              <a:rPr lang="it-IT" dirty="0" smtClean="0"/>
              <a:t>telefona: </a:t>
            </a:r>
            <a:r>
              <a:rPr lang="it-IT" dirty="0"/>
              <a:t>(+39</a:t>
            </a:r>
            <a:r>
              <a:rPr lang="it-IT" dirty="0" smtClean="0"/>
              <a:t>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dirty="0"/>
              <a:t>011 6709900 (da lunedì a venerdì dalle 9.30 alle 11.30)</a:t>
            </a:r>
          </a:p>
        </p:txBody>
      </p:sp>
      <p:pic>
        <p:nvPicPr>
          <p:cNvPr id="8207" name="Picture 2">
            <a:extLst>
              <a:ext uri="{FF2B5EF4-FFF2-40B4-BE49-F238E27FC236}">
                <a16:creationId xmlns:a16="http://schemas.microsoft.com/office/drawing/2014/main" id="{E6241471-75A3-0A95-BE4C-5E115C967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4325938"/>
            <a:ext cx="3421062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RiseVTI">
  <a:themeElements>
    <a:clrScheme name="AnalogousFromDarkSeedRightStep">
      <a:dk1>
        <a:srgbClr val="000000"/>
      </a:dk1>
      <a:lt1>
        <a:srgbClr val="FFFFFF"/>
      </a:lt1>
      <a:dk2>
        <a:srgbClr val="3D2323"/>
      </a:dk2>
      <a:lt2>
        <a:srgbClr val="E2E3E8"/>
      </a:lt2>
      <a:accent1>
        <a:srgbClr val="BA9E44"/>
      </a:accent1>
      <a:accent2>
        <a:srgbClr val="95AB33"/>
      </a:accent2>
      <a:accent3>
        <a:srgbClr val="6EB240"/>
      </a:accent3>
      <a:accent4>
        <a:srgbClr val="37B638"/>
      </a:accent4>
      <a:accent5>
        <a:srgbClr val="42B674"/>
      </a:accent5>
      <a:accent6>
        <a:srgbClr val="35B29F"/>
      </a:accent6>
      <a:hlink>
        <a:srgbClr val="BF3F9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267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Avenir Next LT Pro</vt:lpstr>
      <vt:lpstr>GradientRiseVTI</vt:lpstr>
      <vt:lpstr>Tutorato alle matricole</vt:lpstr>
      <vt:lpstr>Chi siAMO </vt:lpstr>
      <vt:lpstr>Presentazione standard di PowerPoint</vt:lpstr>
      <vt:lpstr>Il nostro ruolo: in cosa vi possiamo aiutare?</vt:lpstr>
      <vt:lpstr>Tutorato CTF</vt:lpstr>
      <vt:lpstr>Tutorato farmacia</vt:lpstr>
      <vt:lpstr>Altri contatti utili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Tutorato alle matricole</dc:title>
  <dc:creator>Carola Cassaro</dc:creator>
  <cp:lastModifiedBy>Stefania Pegoraro</cp:lastModifiedBy>
  <cp:revision>10</cp:revision>
  <dcterms:created xsi:type="dcterms:W3CDTF">2022-09-12T10:03:18Z</dcterms:created>
  <dcterms:modified xsi:type="dcterms:W3CDTF">2022-10-03T13:12:39Z</dcterms:modified>
</cp:coreProperties>
</file>